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4660"/>
  </p:normalViewPr>
  <p:slideViewPr>
    <p:cSldViewPr snapToGrid="0">
      <p:cViewPr>
        <p:scale>
          <a:sx n="25" d="100"/>
          <a:sy n="25" d="100"/>
        </p:scale>
        <p:origin x="18" y="-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2020-05-11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0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2020-05-11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2020-05-11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4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2020-05-11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88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2020-05-11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87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2020-05-11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3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2020-05-11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54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2020-05-11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1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2020-05-11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36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2020-05-11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70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2020-05-11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55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5A3B-7A68-409E-AE0A-1C5C94DA30B8}" type="datetimeFigureOut">
              <a:rPr lang="ko-KR" altLang="en-US" smtClean="0"/>
              <a:t>2020-05-11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3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emf"/><Relationship Id="rId1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2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6" y="5153"/>
            <a:ext cx="30275211" cy="42798610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>
          <a:xfrm>
            <a:off x="1358900" y="3822700"/>
            <a:ext cx="28016200" cy="3276600"/>
          </a:xfrm>
          <a:prstGeom prst="roundRect">
            <a:avLst/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600" b="1" i="0" u="none" strike="noStrike" kern="0" cap="none" spc="0" normalizeH="0" baseline="0" noProof="0" dirty="0" smtClean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Balancing scheme for phase current and flying-capacitor</a:t>
            </a:r>
            <a:r>
              <a:rPr kumimoji="0" lang="en-US" altLang="ko-KR" sz="9600" b="1" i="0" u="none" strike="noStrike" kern="0" cap="none" spc="0" normalizeH="0" noProof="0" dirty="0" smtClean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voltage in 3-level DC-DC converter</a:t>
            </a:r>
            <a:endParaRPr kumimoji="0" lang="ko-KR" altLang="en-US" sz="9600" b="1" i="0" u="none" strike="noStrike" kern="0" cap="none" spc="0" normalizeH="0" baseline="0" noProof="0" dirty="0" smtClean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19116" y="7099300"/>
            <a:ext cx="29236984" cy="274320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905" b="0" i="1" u="sng" strike="noStrike" kern="0" cap="none" spc="0" normalizeH="0" baseline="0" noProof="0" dirty="0" smtClean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Chan-Ho </a:t>
            </a:r>
            <a:r>
              <a:rPr kumimoji="0" lang="en-US" altLang="ko-KR" sz="6905" b="0" i="1" u="sng" strike="noStrike" kern="0" cap="none" spc="0" normalizeH="0" baseline="0" noProof="0" dirty="0" err="1" smtClean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Kye</a:t>
            </a:r>
            <a:r>
              <a:rPr kumimoji="0" lang="en-US" altLang="ko-KR" sz="6905" b="0" i="0" u="none" strike="noStrike" kern="0" cap="none" spc="0" normalizeH="0" baseline="0" noProof="0" dirty="0" smtClean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Minho Choi, </a:t>
            </a:r>
            <a:r>
              <a:rPr kumimoji="0" lang="en-US" altLang="ko-KR" sz="6905" b="0" i="0" u="none" strike="noStrike" kern="0" cap="none" spc="0" normalizeH="0" baseline="0" noProof="0" dirty="0" smtClean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and </a:t>
            </a:r>
            <a:r>
              <a:rPr kumimoji="0" lang="en-US" altLang="ko-KR" sz="6905" b="0" i="0" u="none" strike="noStrike" kern="0" cap="none" spc="0" normalizeH="0" baseline="0" noProof="0" dirty="0" err="1" smtClean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Deog-Kyoon</a:t>
            </a:r>
            <a:r>
              <a:rPr kumimoji="0" lang="en-US" altLang="ko-KR" sz="6905" b="0" i="0" u="none" strike="noStrike" kern="0" cap="none" spc="0" normalizeH="0" baseline="0" noProof="0" dirty="0" smtClean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6905" b="0" i="0" u="none" strike="noStrike" kern="0" cap="none" spc="0" normalizeH="0" baseline="0" noProof="0" dirty="0" err="1" smtClean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Jeong</a:t>
            </a:r>
            <a:endParaRPr kumimoji="0" lang="en-US" altLang="ko-KR" sz="6905" b="0" i="0" u="none" strike="noStrike" kern="0" cap="none" spc="0" normalizeH="0" baseline="0" noProof="0" dirty="0" smtClean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905" kern="0" dirty="0" smtClean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Department of Electrical and Computer Engineering, Seoul National University</a:t>
            </a:r>
            <a:endParaRPr kumimoji="0" lang="ko-KR" altLang="en-US" sz="6905" b="0" i="0" u="none" strike="noStrike" kern="0" cap="none" spc="0" normalizeH="0" baseline="0" noProof="0" dirty="0" smtClean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19116" y="9983295"/>
            <a:ext cx="29236984" cy="2831005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 algn="ctr" defTabSz="3507730" latinLnBrk="1">
              <a:defRPr/>
            </a:pPr>
            <a:r>
              <a:rPr lang="en-US" altLang="ko-KR" sz="4800" dirty="0" smtClean="0"/>
              <a:t>Abstract: The proposed balancing scheme based on the ripple voltage of the flying capacitor can simultaneously mitigate the imbalance of phase current and voltage of the flying capacitor. A prototype 4-phase 350-MHz 3-level DC-DC converter shows less than 4.7% voltage imbalance of the flying capacitor and less than 36-mA phase-current imbalance at output voltage and maximum load current of 0.9V and 1.2A, respectively.</a:t>
            </a:r>
            <a:endParaRPr kumimoji="0" lang="ko-KR" altLang="en-US" sz="4800" i="0" u="none" strike="noStrike" kern="0" cap="none" spc="0" normalizeH="0" baseline="0" noProof="0" dirty="0" smtClean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19116" y="12955095"/>
            <a:ext cx="29236984" cy="23255145"/>
          </a:xfrm>
          <a:prstGeom prst="roundRect">
            <a:avLst>
              <a:gd name="adj" fmla="val 6284"/>
            </a:avLst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905" b="0" i="0" u="none" strike="noStrike" kern="0" cap="none" spc="0" normalizeH="0" baseline="0" noProof="0" dirty="0" smtClean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19116" y="36474400"/>
            <a:ext cx="29236984" cy="3556000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 algn="ctr" defTabSz="3507730" latinLnBrk="1">
              <a:defRPr/>
            </a:pPr>
            <a:r>
              <a:rPr kumimoji="0" lang="en-US" altLang="ko-KR" sz="4800" b="0" i="0" u="none" strike="noStrike" kern="0" cap="none" spc="0" normalizeH="0" baseline="0" noProof="0" dirty="0" smtClean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rPr>
              <a:t>Conclusion: </a:t>
            </a:r>
            <a:r>
              <a:rPr lang="en-US" altLang="ko-KR" sz="4800" noProof="0" dirty="0" smtClean="0"/>
              <a:t>We have proposed a novel balancing scheme for phase current and C</a:t>
            </a:r>
            <a:r>
              <a:rPr lang="en-US" altLang="ko-KR" sz="2800" noProof="0" dirty="0" smtClean="0"/>
              <a:t>FLY</a:t>
            </a:r>
            <a:r>
              <a:rPr lang="en-US" altLang="ko-KR" sz="4800" noProof="0" dirty="0" smtClean="0"/>
              <a:t> voltage for a very high-frequency IVR. The proposed balancing technique improves device reliability as well as the regulated output-voltage characteristic. The proposed C</a:t>
            </a:r>
            <a:r>
              <a:rPr lang="en-US" altLang="ko-KR" sz="2800" noProof="0" dirty="0" smtClean="0"/>
              <a:t>FLY</a:t>
            </a:r>
            <a:r>
              <a:rPr lang="en-US" altLang="ko-KR" sz="4800" noProof="0" dirty="0" smtClean="0"/>
              <a:t> ripple voltage sensor simultaneously obtains the average current information of C</a:t>
            </a:r>
            <a:r>
              <a:rPr lang="en-US" altLang="ko-KR" sz="2800" noProof="0" dirty="0" smtClean="0"/>
              <a:t>FLY</a:t>
            </a:r>
            <a:r>
              <a:rPr lang="en-US" altLang="ko-KR" sz="4800" noProof="0" dirty="0" smtClean="0"/>
              <a:t> and the inductor of the converter operating at the switching frequency of 350 </a:t>
            </a:r>
            <a:r>
              <a:rPr lang="en-US" altLang="ko-KR" sz="4800" noProof="0" dirty="0" err="1" smtClean="0"/>
              <a:t>MHz.</a:t>
            </a:r>
            <a:r>
              <a:rPr lang="en-US" altLang="ko-KR" sz="4800" noProof="0" dirty="0" smtClean="0"/>
              <a:t> The proposed scheme reduces the phase-current imbalance and C</a:t>
            </a:r>
            <a:r>
              <a:rPr lang="en-US" altLang="ko-KR" sz="2800" noProof="0" dirty="0" smtClean="0"/>
              <a:t>FLY</a:t>
            </a:r>
            <a:r>
              <a:rPr lang="en-US" altLang="ko-KR" sz="4800" noProof="0" dirty="0" smtClean="0"/>
              <a:t> voltage imbalance down to about 31% and 32%, respectively.</a:t>
            </a:r>
            <a:endParaRPr kumimoji="0" lang="ko-KR" altLang="en-US" sz="4800" b="0" i="0" u="none" strike="noStrike" kern="0" cap="none" spc="0" normalizeH="0" baseline="0" noProof="0" dirty="0" smtClean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4" name="AutoShape 840"/>
          <p:cNvSpPr>
            <a:spLocks noChangeArrowheads="1"/>
          </p:cNvSpPr>
          <p:nvPr/>
        </p:nvSpPr>
        <p:spPr bwMode="auto">
          <a:xfrm>
            <a:off x="778239" y="13608493"/>
            <a:ext cx="13616188" cy="8220993"/>
          </a:xfrm>
          <a:prstGeom prst="roundRect">
            <a:avLst>
              <a:gd name="adj" fmla="val 2175"/>
            </a:avLst>
          </a:prstGeom>
          <a:solidFill>
            <a:schemeClr val="bg1"/>
          </a:solidFill>
          <a:ln w="12700" cap="sq" algn="ctr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609600" indent="-609600"/>
            <a:endParaRPr lang="ko-KR" altLang="ko-KR" dirty="0"/>
          </a:p>
        </p:txBody>
      </p:sp>
      <p:sp>
        <p:nvSpPr>
          <p:cNvPr id="35" name="직사각형 34"/>
          <p:cNvSpPr/>
          <p:nvPr/>
        </p:nvSpPr>
        <p:spPr>
          <a:xfrm>
            <a:off x="948746" y="14508902"/>
            <a:ext cx="13088411" cy="2066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1017467" y="13606394"/>
            <a:ext cx="13019689" cy="1076009"/>
          </a:xfrm>
          <a:prstGeom prst="rect">
            <a:avLst/>
          </a:prstGeom>
        </p:spPr>
        <p:txBody>
          <a:bodyPr vert="horz" lIns="417635" tIns="208818" rIns="417635" bIns="208818" rtlCol="0" anchor="ctr">
            <a:noAutofit/>
          </a:bodyPr>
          <a:lstStyle/>
          <a:p>
            <a:pPr marL="0" marR="0" lvl="0" indent="0" algn="l" defTabSz="417635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4-phase 3-level buck converter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3951" y="14930710"/>
            <a:ext cx="13020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voltage and phase current balancing scheme using C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ripple voltage sensors is proposed.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4-phase 3-level DC-DC converter with a very high switching frequency is fully integrated.</a:t>
            </a:r>
            <a:endParaRPr lang="en-US" altLang="ko-K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utoShape 840"/>
          <p:cNvSpPr>
            <a:spLocks noChangeArrowheads="1"/>
          </p:cNvSpPr>
          <p:nvPr/>
        </p:nvSpPr>
        <p:spPr bwMode="auto">
          <a:xfrm>
            <a:off x="15343736" y="13608493"/>
            <a:ext cx="13616188" cy="8220993"/>
          </a:xfrm>
          <a:prstGeom prst="roundRect">
            <a:avLst>
              <a:gd name="adj" fmla="val 2175"/>
            </a:avLst>
          </a:prstGeom>
          <a:solidFill>
            <a:schemeClr val="bg1"/>
          </a:solidFill>
          <a:ln w="12700" cap="sq" algn="ctr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609600" indent="-609600"/>
            <a:endParaRPr lang="ko-KR" altLang="ko-KR" dirty="0"/>
          </a:p>
        </p:txBody>
      </p:sp>
      <p:sp>
        <p:nvSpPr>
          <p:cNvPr id="52" name="직사각형 51"/>
          <p:cNvSpPr/>
          <p:nvPr/>
        </p:nvSpPr>
        <p:spPr>
          <a:xfrm>
            <a:off x="15514243" y="14508902"/>
            <a:ext cx="13088411" cy="2066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제목 1"/>
          <p:cNvSpPr txBox="1">
            <a:spLocks/>
          </p:cNvSpPr>
          <p:nvPr/>
        </p:nvSpPr>
        <p:spPr>
          <a:xfrm>
            <a:off x="15582964" y="13606394"/>
            <a:ext cx="13019689" cy="1076009"/>
          </a:xfrm>
          <a:prstGeom prst="rect">
            <a:avLst/>
          </a:prstGeom>
        </p:spPr>
        <p:txBody>
          <a:bodyPr vert="horz" lIns="417635" tIns="208818" rIns="417635" bIns="208818" rtlCol="0" anchor="ctr">
            <a:noAutofit/>
          </a:bodyPr>
          <a:lstStyle/>
          <a:p>
            <a:pPr marL="0" marR="0" lvl="0" indent="0" algn="l" defTabSz="417635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Circuit implementation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449449" y="14930710"/>
            <a:ext cx="602481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switched capacitor circuits are used to sample the VSW according to the sampling clock signals Q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Q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n-US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Q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Q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n-US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are generated by the timing generator that reflects the delay of </a:t>
            </a:r>
            <a:r>
              <a:rPr lang="el-GR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 equal to the delay of the gate driver.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Since the sensor can measure the ripple voltage by distinguishing the charging operation from the discharging operation, the controller separately senses the ripple voltage during the charging and discharging.</a:t>
            </a:r>
          </a:p>
        </p:txBody>
      </p:sp>
      <p:sp>
        <p:nvSpPr>
          <p:cNvPr id="58" name="AutoShape 840"/>
          <p:cNvSpPr>
            <a:spLocks noChangeArrowheads="1"/>
          </p:cNvSpPr>
          <p:nvPr/>
        </p:nvSpPr>
        <p:spPr bwMode="auto">
          <a:xfrm>
            <a:off x="778239" y="21772478"/>
            <a:ext cx="13616188" cy="14009576"/>
          </a:xfrm>
          <a:prstGeom prst="roundRect">
            <a:avLst>
              <a:gd name="adj" fmla="val 2175"/>
            </a:avLst>
          </a:prstGeom>
          <a:solidFill>
            <a:schemeClr val="bg1"/>
          </a:solidFill>
          <a:ln w="12700" cap="sq" algn="ctr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609600" indent="-609600"/>
            <a:endParaRPr lang="ko-KR" altLang="ko-KR" dirty="0"/>
          </a:p>
        </p:txBody>
      </p:sp>
      <p:sp>
        <p:nvSpPr>
          <p:cNvPr id="59" name="직사각형 58"/>
          <p:cNvSpPr/>
          <p:nvPr/>
        </p:nvSpPr>
        <p:spPr>
          <a:xfrm>
            <a:off x="948746" y="22672887"/>
            <a:ext cx="13088411" cy="2066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제목 1"/>
          <p:cNvSpPr txBox="1">
            <a:spLocks/>
          </p:cNvSpPr>
          <p:nvPr/>
        </p:nvSpPr>
        <p:spPr>
          <a:xfrm>
            <a:off x="1017467" y="21770379"/>
            <a:ext cx="13019689" cy="1076009"/>
          </a:xfrm>
          <a:prstGeom prst="rect">
            <a:avLst/>
          </a:prstGeom>
        </p:spPr>
        <p:txBody>
          <a:bodyPr vert="horz" lIns="417635" tIns="208818" rIns="417635" bIns="208818" rtlCol="0" anchor="ctr">
            <a:noAutofit/>
          </a:bodyPr>
          <a:lstStyle/>
          <a:p>
            <a:pPr marL="0" marR="0" lvl="0" indent="0" algn="l" defTabSz="417635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Steady-state</a:t>
            </a:r>
            <a:r>
              <a:rPr kumimoji="0" lang="en-US" altLang="ko-K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 waveforms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Verdana" pitchFamily="34" charset="0"/>
            </a:endParaRPr>
          </a:p>
        </p:txBody>
      </p:sp>
      <p:sp>
        <p:nvSpPr>
          <p:cNvPr id="64" name="내용 개체 틀 2"/>
          <p:cNvSpPr txBox="1">
            <a:spLocks/>
          </p:cNvSpPr>
          <p:nvPr/>
        </p:nvSpPr>
        <p:spPr bwMode="auto">
          <a:xfrm>
            <a:off x="906601" y="23069416"/>
            <a:ext cx="5900074" cy="565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ko-KR" b="0" dirty="0" smtClean="0"/>
              <a:t>Imbalance of the flying capacitor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b="0" dirty="0"/>
          </a:p>
          <a:p>
            <a:pPr>
              <a:buFont typeface="Arial" panose="020B0604020202020204" pitchFamily="34" charset="0"/>
              <a:buChar char="•"/>
            </a:pPr>
            <a:endParaRPr lang="en-US" altLang="ko-KR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b="0" dirty="0" smtClean="0"/>
              <a:t>If the converter controls the ripple voltage of C</a:t>
            </a:r>
            <a:r>
              <a:rPr lang="en-US" altLang="ko-KR" sz="1800" b="0" dirty="0" smtClean="0"/>
              <a:t>FLY</a:t>
            </a:r>
            <a:r>
              <a:rPr lang="en-US" altLang="ko-KR" b="0" dirty="0" smtClean="0"/>
              <a:t>, the flying-capacitor voltage can be balanced.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b="0" dirty="0" smtClean="0"/>
              <a:t>The ripple voltage of C</a:t>
            </a:r>
            <a:r>
              <a:rPr lang="en-US" altLang="ko-KR" sz="1800" b="0" dirty="0" smtClean="0"/>
              <a:t>FLY</a:t>
            </a:r>
            <a:r>
              <a:rPr lang="en-US" altLang="ko-KR" b="0" dirty="0" smtClean="0"/>
              <a:t> can be used not only for the voltage balance of C</a:t>
            </a:r>
            <a:r>
              <a:rPr lang="en-US" altLang="ko-KR" sz="1800" b="0" dirty="0" smtClean="0"/>
              <a:t>FLY</a:t>
            </a:r>
            <a:r>
              <a:rPr lang="en-US" altLang="ko-KR" b="0" dirty="0" smtClean="0"/>
              <a:t> but also for phase balance of the multi-phase converter without additional current sensors.</a:t>
            </a:r>
            <a:endParaRPr lang="ko-KR" altLang="en-US" b="0" dirty="0"/>
          </a:p>
        </p:txBody>
      </p:sp>
      <p:sp>
        <p:nvSpPr>
          <p:cNvPr id="67" name="직사각형 66"/>
          <p:cNvSpPr/>
          <p:nvPr/>
        </p:nvSpPr>
        <p:spPr>
          <a:xfrm>
            <a:off x="948746" y="29630928"/>
            <a:ext cx="13088411" cy="2066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제목 1"/>
          <p:cNvSpPr txBox="1">
            <a:spLocks/>
          </p:cNvSpPr>
          <p:nvPr/>
        </p:nvSpPr>
        <p:spPr>
          <a:xfrm>
            <a:off x="420969" y="28728420"/>
            <a:ext cx="14565496" cy="1076009"/>
          </a:xfrm>
          <a:prstGeom prst="rect">
            <a:avLst/>
          </a:prstGeom>
        </p:spPr>
        <p:txBody>
          <a:bodyPr vert="horz" lIns="417635" tIns="208818" rIns="417635" bIns="208818" rtlCol="0" anchor="ctr">
            <a:noAutofit/>
          </a:bodyPr>
          <a:lstStyle/>
          <a:p>
            <a:pPr marL="0" marR="0" lvl="0" indent="0" algn="l" defTabSz="417635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C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FLY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 and phase current</a:t>
            </a:r>
            <a:r>
              <a:rPr kumimoji="0" lang="en-US" altLang="ko-K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 balancing controller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Verdan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83951" y="30006389"/>
            <a:ext cx="68312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average current information, V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is added to the saw-tooth signal, V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SAW</a:t>
            </a: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to balance the C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voltage and the inductor current for all phases.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C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ripple voltage sensor generates the sensing voltage, V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based on the V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  <a:r>
              <a:rPr lang="en-US" altLang="ko-K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which reflects the flying capacitor voltage.</a:t>
            </a:r>
            <a:endParaRPr lang="en-US" altLang="ko-K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15514243" y="26070742"/>
            <a:ext cx="13088411" cy="2066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제목 1"/>
          <p:cNvSpPr txBox="1">
            <a:spLocks/>
          </p:cNvSpPr>
          <p:nvPr/>
        </p:nvSpPr>
        <p:spPr>
          <a:xfrm>
            <a:off x="15582964" y="25168234"/>
            <a:ext cx="13019689" cy="1076009"/>
          </a:xfrm>
          <a:prstGeom prst="rect">
            <a:avLst/>
          </a:prstGeom>
        </p:spPr>
        <p:txBody>
          <a:bodyPr vert="horz" lIns="417635" tIns="208818" rIns="417635" bIns="208818" rtlCol="0" anchor="ctr">
            <a:noAutofit/>
          </a:bodyPr>
          <a:lstStyle/>
          <a:p>
            <a:pPr marL="0" marR="0" lvl="0" indent="0" algn="l" defTabSz="417635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Verdana" pitchFamily="34" charset="0"/>
              </a:rPr>
              <a:t>Simulation results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Verdana" pitchFamily="34" charset="0"/>
            </a:endParaRPr>
          </a:p>
        </p:txBody>
      </p:sp>
      <p:sp>
        <p:nvSpPr>
          <p:cNvPr id="79" name="내용 개체 틀 2">
            <a:extLst>
              <a:ext uri="{FF2B5EF4-FFF2-40B4-BE49-F238E27FC236}">
                <a16:creationId xmlns:a16="http://schemas.microsoft.com/office/drawing/2014/main" id="{A6EC6409-569C-4BD9-8052-B98AE1B6C2BF}"/>
              </a:ext>
            </a:extLst>
          </p:cNvPr>
          <p:cNvSpPr txBox="1">
            <a:spLocks/>
          </p:cNvSpPr>
          <p:nvPr/>
        </p:nvSpPr>
        <p:spPr bwMode="auto">
          <a:xfrm>
            <a:off x="23626679" y="26580805"/>
            <a:ext cx="6109752" cy="742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altLang="ko-KR" sz="3200" b="0" dirty="0" smtClean="0"/>
              <a:t>4-phase 3-level</a:t>
            </a:r>
            <a:endParaRPr lang="en-US" altLang="ko-KR" sz="3200" b="0" dirty="0"/>
          </a:p>
          <a:p>
            <a:pPr>
              <a:buFontTx/>
              <a:buChar char="-"/>
            </a:pPr>
            <a:r>
              <a:rPr lang="en-US" altLang="ko-KR" sz="3200" b="0" dirty="0" smtClean="0"/>
              <a:t>65-nm CMOS</a:t>
            </a:r>
          </a:p>
          <a:p>
            <a:pPr>
              <a:buFontTx/>
              <a:buChar char="-"/>
            </a:pPr>
            <a:r>
              <a:rPr lang="en-US" altLang="ko-KR" sz="3200" b="0" dirty="0" smtClean="0"/>
              <a:t>Flying capacitor: 2nF</a:t>
            </a:r>
          </a:p>
          <a:p>
            <a:pPr>
              <a:buFontTx/>
              <a:buChar char="-"/>
            </a:pPr>
            <a:r>
              <a:rPr lang="en-US" altLang="ko-KR" sz="3200" b="0" dirty="0" smtClean="0"/>
              <a:t>Output capacitor: 7.2nF</a:t>
            </a:r>
          </a:p>
          <a:p>
            <a:pPr>
              <a:buFontTx/>
              <a:buChar char="-"/>
            </a:pPr>
            <a:r>
              <a:rPr lang="en-US" altLang="ko-KR" sz="3200" b="0" dirty="0" smtClean="0"/>
              <a:t>Switching frequency: 350 MHz</a:t>
            </a:r>
          </a:p>
          <a:p>
            <a:pPr>
              <a:buFontTx/>
              <a:buChar char="-"/>
            </a:pPr>
            <a:r>
              <a:rPr lang="en-US" altLang="ko-KR" sz="3200" b="0" dirty="0" smtClean="0"/>
              <a:t>Unbalanced phase current and C</a:t>
            </a:r>
            <a:r>
              <a:rPr lang="en-US" altLang="ko-KR" sz="2000" b="0" dirty="0" smtClean="0"/>
              <a:t>FLY</a:t>
            </a:r>
            <a:r>
              <a:rPr lang="en-US" altLang="ko-KR" sz="3200" b="0" dirty="0" smtClean="0"/>
              <a:t> voltage cause not only a reliability issue but also a large output-voltage ripple.</a:t>
            </a:r>
          </a:p>
          <a:p>
            <a:pPr>
              <a:buFontTx/>
              <a:buChar char="-"/>
            </a:pPr>
            <a:r>
              <a:rPr lang="en-US" altLang="ko-KR" sz="3200" b="0" dirty="0" smtClean="0"/>
              <a:t>Proposed balancing scheme reduces the output-voltage ripple by about one third.</a:t>
            </a:r>
          </a:p>
          <a:p>
            <a:pPr>
              <a:buFontTx/>
              <a:buChar char="-"/>
            </a:pPr>
            <a:r>
              <a:rPr lang="en-US" altLang="ko-KR" sz="3200" b="0" dirty="0" smtClean="0"/>
              <a:t>Proposed balancing scheme reduces the C</a:t>
            </a:r>
            <a:r>
              <a:rPr lang="en-US" altLang="ko-KR" sz="2000" b="0" dirty="0" smtClean="0"/>
              <a:t>FLY</a:t>
            </a:r>
            <a:r>
              <a:rPr lang="en-US" altLang="ko-KR" sz="3200" b="0" dirty="0" smtClean="0"/>
              <a:t> voltage imbalance from 14.8% to 4.7% and the maximum phase-current imbalance from 116 mA to 36 mA.</a:t>
            </a:r>
          </a:p>
        </p:txBody>
      </p:sp>
      <p:sp>
        <p:nvSpPr>
          <p:cNvPr id="43" name="모서리가 둥근 직사각형 42"/>
          <p:cNvSpPr/>
          <p:nvPr/>
        </p:nvSpPr>
        <p:spPr>
          <a:xfrm>
            <a:off x="23931973" y="3331746"/>
            <a:ext cx="6833398" cy="1436771"/>
          </a:xfrm>
          <a:prstGeom prst="roundRect">
            <a:avLst/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600" b="1" kern="0" dirty="0" smtClean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2020 IDEC CDC</a:t>
            </a:r>
            <a:endParaRPr kumimoji="0" lang="ko-KR" altLang="en-US" sz="6600" b="1" i="0" u="none" strike="noStrike" kern="0" cap="none" spc="0" normalizeH="0" baseline="0" noProof="0" dirty="0" smtClean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11887200" y="40027573"/>
            <a:ext cx="17868900" cy="972943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 defTabSz="3507730" latinLnBrk="1">
              <a:defRPr/>
            </a:pPr>
            <a:r>
              <a:rPr kumimoji="0" lang="en-US" altLang="ko-KR" sz="4800" b="0" i="0" u="none" strike="noStrike" kern="0" cap="none" spc="0" normalizeH="0" baseline="0" noProof="0" dirty="0" smtClean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rPr>
              <a:t>    Acknowledgement: We thank to IDEC for fabrication support.</a:t>
            </a:r>
            <a:endParaRPr kumimoji="0" lang="ko-KR" altLang="en-US" sz="4800" b="0" i="0" u="none" strike="noStrike" kern="0" cap="none" spc="0" normalizeH="0" baseline="0" noProof="0" dirty="0" smtClean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76377" y="16974178"/>
            <a:ext cx="661081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472662"/>
              </p:ext>
            </p:extLst>
          </p:nvPr>
        </p:nvGraphicFramePr>
        <p:xfrm>
          <a:off x="4412344" y="17283719"/>
          <a:ext cx="6382536" cy="4703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Visio" r:id="rId4" imgW="39691597" imgH="29258759" progId="Visio.Drawing.11">
                  <p:embed/>
                </p:oleObj>
              </mc:Choice>
              <mc:Fallback>
                <p:oleObj name="Visio" r:id="rId4" imgW="39691597" imgH="2925875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344" y="17283719"/>
                        <a:ext cx="6382536" cy="47039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26864" y="23765046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489439"/>
              </p:ext>
            </p:extLst>
          </p:nvPr>
        </p:nvGraphicFramePr>
        <p:xfrm>
          <a:off x="7385288" y="23087912"/>
          <a:ext cx="6630521" cy="578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Visio" r:id="rId6" imgW="22048936" imgH="19248120" progId="Visio.Drawing.11">
                  <p:embed/>
                </p:oleObj>
              </mc:Choice>
              <mc:Fallback>
                <p:oleObj name="Visio" r:id="rId6" imgW="22048936" imgH="1924812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288" y="23087912"/>
                        <a:ext cx="6630521" cy="57866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754026" y="32448835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68063"/>
              </p:ext>
            </p:extLst>
          </p:nvPr>
        </p:nvGraphicFramePr>
        <p:xfrm>
          <a:off x="8144662" y="30002829"/>
          <a:ext cx="5533238" cy="615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Visio" r:id="rId8" imgW="25475358" imgH="28390487" progId="Visio.Drawing.11">
                  <p:embed/>
                </p:oleObj>
              </mc:Choice>
              <mc:Fallback>
                <p:oleObj name="Visio" r:id="rId8" imgW="25475358" imgH="28390487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4662" y="30002829"/>
                        <a:ext cx="5533238" cy="6157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91764" y="16372221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6915336" y="18200406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831938"/>
              </p:ext>
            </p:extLst>
          </p:nvPr>
        </p:nvGraphicFramePr>
        <p:xfrm>
          <a:off x="21711709" y="15528044"/>
          <a:ext cx="7806947" cy="3594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Visio" r:id="rId10" imgW="24419534" imgH="11210789" progId="Visio.Drawing.11">
                  <p:embed/>
                </p:oleObj>
              </mc:Choice>
              <mc:Fallback>
                <p:oleObj name="Visio" r:id="rId10" imgW="24419534" imgH="11210789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1709" y="15528044"/>
                        <a:ext cx="7806947" cy="35940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3627523" y="2665296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569727"/>
              </p:ext>
            </p:extLst>
          </p:nvPr>
        </p:nvGraphicFramePr>
        <p:xfrm>
          <a:off x="21664064" y="19461170"/>
          <a:ext cx="7785477" cy="3489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Visio" r:id="rId12" imgW="22547644" imgH="10127796" progId="Visio.Drawing.11">
                  <p:embed/>
                </p:oleObj>
              </mc:Choice>
              <mc:Fallback>
                <p:oleObj name="Visio" r:id="rId12" imgW="22547644" imgH="10127796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4064" y="19461170"/>
                        <a:ext cx="7785477" cy="34892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그림 60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674" y="31364799"/>
            <a:ext cx="8132676" cy="471430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20193146" y="31936636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3" name="개체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923901"/>
              </p:ext>
            </p:extLst>
          </p:nvPr>
        </p:nvGraphicFramePr>
        <p:xfrm>
          <a:off x="15506602" y="27015603"/>
          <a:ext cx="7707747" cy="3596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Visio" r:id="rId15" imgW="9941075" imgH="4603841" progId="Visio.Drawing.11">
                  <p:embed/>
                </p:oleObj>
              </mc:Choice>
              <mc:Fallback>
                <p:oleObj name="Visio" r:id="rId15" imgW="9941075" imgH="4603841" progId="Visio.Drawing.11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6602" y="27015603"/>
                        <a:ext cx="7707747" cy="35969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그림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5803" y="23663164"/>
            <a:ext cx="4657725" cy="95250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31195" y="23799222"/>
            <a:ext cx="14287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</TotalTime>
  <Words>499</Words>
  <Application>Microsoft Office PowerPoint</Application>
  <PresentationFormat>사용자 지정</PresentationFormat>
  <Paragraphs>32</Paragraphs>
  <Slides>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Verdana</vt:lpstr>
      <vt:lpstr>Office 테마</vt:lpstr>
      <vt:lpstr>Visio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영지</dc:creator>
  <cp:lastModifiedBy>User</cp:lastModifiedBy>
  <cp:revision>35</cp:revision>
  <dcterms:created xsi:type="dcterms:W3CDTF">2019-05-23T01:50:43Z</dcterms:created>
  <dcterms:modified xsi:type="dcterms:W3CDTF">2020-05-11T08:53:06Z</dcterms:modified>
</cp:coreProperties>
</file>